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  <p:sldMasterId id="2147483680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9144000" cy="5143500" type="screen16x9"/>
  <p:notesSz cx="6735763" cy="9866313"/>
  <p:embeddedFontLst>
    <p:embeddedFont>
      <p:font typeface="Proxima Nova" panose="020B0604020202020204" charset="0"/>
      <p:regular r:id="rId11"/>
      <p:bold r:id="rId12"/>
      <p:italic r:id="rId13"/>
      <p:boldItalic r:id="rId14"/>
    </p:embeddedFont>
    <p:embeddedFont>
      <p:font typeface="Proxima Nova Semibold" panose="020B0604020202020204" charset="0"/>
      <p:regular r:id="rId15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7b0f6170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7b0f61708_0_11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f7b0f61708_0_116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7b0f6170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7b0f61708_0_22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f7b0f61708_0_224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f7b0f6170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f7b0f61708_0_23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f7b0f61708_0_233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7b0f6170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7b0f61708_0_24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f7b0f61708_0_240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le White">
  <p:cSld name="1 Title Whi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roxima Nov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4189" y="4291392"/>
            <a:ext cx="1620778" cy="580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4"/>
          <p:cNvCxnSpPr/>
          <p:nvPr/>
        </p:nvCxnSpPr>
        <p:spPr>
          <a:xfrm>
            <a:off x="358775" y="4076344"/>
            <a:ext cx="842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Content">
  <p:cSld name="8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60000" y="183440"/>
            <a:ext cx="84231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59999" y="2119500"/>
            <a:ext cx="84252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4285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8888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888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888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596800" y="4792647"/>
            <a:ext cx="177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2"/>
          </p:nvPr>
        </p:nvSpPr>
        <p:spPr>
          <a:xfrm>
            <a:off x="360000" y="1603800"/>
            <a:ext cx="8425200" cy="36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>
              <a:spcBef>
                <a:spcPts val="850"/>
              </a:spcBef>
              <a:spcAft>
                <a:spcPts val="85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Title Red">
  <p:cSld name="2 Title Re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358775" y="270272"/>
            <a:ext cx="8426400" cy="380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4189" y="4291392"/>
            <a:ext cx="1620778" cy="58064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Title Green">
  <p:cSld name="3 Title Gree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/>
          <p:nvPr/>
        </p:nvSpPr>
        <p:spPr>
          <a:xfrm>
            <a:off x="358800" y="270272"/>
            <a:ext cx="8426400" cy="3806100"/>
          </a:xfrm>
          <a:prstGeom prst="rect">
            <a:avLst/>
          </a:prstGeom>
          <a:solidFill>
            <a:srgbClr val="008D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4189" y="4291392"/>
            <a:ext cx="1620778" cy="58064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Title Grey">
  <p:cSld name="4 Title Gre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358775" y="270272"/>
            <a:ext cx="8426400" cy="380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24189" y="4291392"/>
            <a:ext cx="1620778" cy="58064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 Title Red Full">
  <p:cSld name="5 Title Red Full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t="90" b="100"/>
          <a:stretch/>
        </p:blipFill>
        <p:spPr>
          <a:xfrm>
            <a:off x="6624189" y="4291392"/>
            <a:ext cx="1620777" cy="58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 Title Green Full">
  <p:cSld name="6 Title Green Full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t="90" b="100"/>
          <a:stretch/>
        </p:blipFill>
        <p:spPr>
          <a:xfrm>
            <a:off x="6624189" y="4291392"/>
            <a:ext cx="1620777" cy="58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 Title Grey Full">
  <p:cSld name="7 Title Grey Full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540000" y="186831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6666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2pPr>
            <a:lvl3pPr lvl="2" algn="ctr">
              <a:lnSpc>
                <a:spcPct val="11851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350"/>
            </a:lvl3pPr>
            <a:lvl4pPr lvl="3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4pPr>
            <a:lvl5pPr lvl="4" algn="ctr">
              <a:lnSpc>
                <a:spcPct val="133333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540000" y="405000"/>
            <a:ext cx="6858000" cy="1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 t="90" b="100"/>
          <a:stretch/>
        </p:blipFill>
        <p:spPr>
          <a:xfrm>
            <a:off x="6624189" y="4291392"/>
            <a:ext cx="1620777" cy="58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96800" y="4792647"/>
            <a:ext cx="177900" cy="9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90800" y="1590057"/>
            <a:ext cx="7818000" cy="2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14285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8888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8888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8888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2"/>
          </p:nvPr>
        </p:nvSpPr>
        <p:spPr>
          <a:xfrm>
            <a:off x="390801" y="1139811"/>
            <a:ext cx="7818000" cy="2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>
              <a:spcBef>
                <a:spcPts val="850"/>
              </a:spcBef>
              <a:spcAft>
                <a:spcPts val="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>
              <a:spcBef>
                <a:spcPts val="850"/>
              </a:spcBef>
              <a:spcAft>
                <a:spcPts val="850"/>
              </a:spcAft>
              <a:buNone/>
              <a:defRPr sz="26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390800" y="342900"/>
            <a:ext cx="80790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/>
          <p:nvPr/>
        </p:nvSpPr>
        <p:spPr>
          <a:xfrm>
            <a:off x="7475225" y="4666838"/>
            <a:ext cx="1440000" cy="27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7298" y="4606575"/>
            <a:ext cx="776889" cy="2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2"/>
          <p:cNvCxnSpPr/>
          <p:nvPr/>
        </p:nvCxnSpPr>
        <p:spPr>
          <a:xfrm>
            <a:off x="358775" y="4476394"/>
            <a:ext cx="8426400" cy="0"/>
          </a:xfrm>
          <a:prstGeom prst="straightConnector1">
            <a:avLst/>
          </a:prstGeom>
          <a:noFill/>
          <a:ln w="19050" cap="flat" cmpd="sng">
            <a:solidFill>
              <a:srgbClr val="008D7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>
              <a:spcBef>
                <a:spcPts val="85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>
              <a:spcBef>
                <a:spcPts val="85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>
              <a:spcBef>
                <a:spcPts val="85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>
              <a:spcBef>
                <a:spcPts val="85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4325">
              <a:spcBef>
                <a:spcPts val="8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8" descr="A close up of a logo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8192" y="43826"/>
            <a:ext cx="910186" cy="91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393995" y="262931"/>
            <a:ext cx="7531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2"/>
          </p:nvPr>
        </p:nvSpPr>
        <p:spPr>
          <a:xfrm>
            <a:off x="394097" y="791010"/>
            <a:ext cx="79998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6911673" y="482386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9" descr="A clock tower in a cit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15804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1936606" y="2397087"/>
            <a:ext cx="63723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4" name="Google Shape;124;p29" descr="A blue circ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424" y="1532481"/>
            <a:ext cx="2302130" cy="230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/>
        </p:nvSpPr>
        <p:spPr>
          <a:xfrm>
            <a:off x="281194" y="4816251"/>
            <a:ext cx="27807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Oxygen Finance, 2025, all rights reserved</a:t>
            </a:r>
            <a:endParaRPr sz="11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0" descr="A close up of a logo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8192" y="43826"/>
            <a:ext cx="910186" cy="91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0"/>
          <p:cNvSpPr txBox="1">
            <a:spLocks noGrp="1"/>
          </p:cNvSpPr>
          <p:nvPr>
            <p:ph type="body" idx="1"/>
          </p:nvPr>
        </p:nvSpPr>
        <p:spPr>
          <a:xfrm>
            <a:off x="393995" y="262931"/>
            <a:ext cx="7531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2"/>
          </p:nvPr>
        </p:nvSpPr>
        <p:spPr>
          <a:xfrm>
            <a:off x="393994" y="782658"/>
            <a:ext cx="79998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394097" y="1242833"/>
            <a:ext cx="79998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6911673" y="482386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 descr="A blurry image of people in a roo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39" b="16199"/>
          <a:stretch/>
        </p:blipFill>
        <p:spPr>
          <a:xfrm>
            <a:off x="0" y="0"/>
            <a:ext cx="91658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1"/>
          <p:cNvSpPr txBox="1">
            <a:spLocks noGrp="1"/>
          </p:cNvSpPr>
          <p:nvPr>
            <p:ph type="body" idx="1"/>
          </p:nvPr>
        </p:nvSpPr>
        <p:spPr>
          <a:xfrm>
            <a:off x="1936606" y="2397087"/>
            <a:ext cx="63723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5" name="Google Shape;135;p31" descr="A blue circ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424" y="1532481"/>
            <a:ext cx="2302130" cy="230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1"/>
          <p:cNvSpPr txBox="1"/>
          <p:nvPr/>
        </p:nvSpPr>
        <p:spPr>
          <a:xfrm>
            <a:off x="281194" y="4816251"/>
            <a:ext cx="27807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Oxygen Finance, 2025, all rights reserved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2" descr="A close up of a logo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8192" y="43826"/>
            <a:ext cx="910186" cy="91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2"/>
          <p:cNvSpPr txBox="1">
            <a:spLocks noGrp="1"/>
          </p:cNvSpPr>
          <p:nvPr>
            <p:ph type="body" idx="1"/>
          </p:nvPr>
        </p:nvSpPr>
        <p:spPr>
          <a:xfrm>
            <a:off x="393995" y="262931"/>
            <a:ext cx="75315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2"/>
          </p:nvPr>
        </p:nvSpPr>
        <p:spPr>
          <a:xfrm>
            <a:off x="393994" y="782658"/>
            <a:ext cx="79998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3"/>
          </p:nvPr>
        </p:nvSpPr>
        <p:spPr>
          <a:xfrm>
            <a:off x="394097" y="1242833"/>
            <a:ext cx="79998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6911673" y="482386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3" name="Google Shape;143;p32"/>
          <p:cNvGrpSpPr/>
          <p:nvPr/>
        </p:nvGrpSpPr>
        <p:grpSpPr>
          <a:xfrm>
            <a:off x="-714781" y="-12032"/>
            <a:ext cx="493701" cy="2165426"/>
            <a:chOff x="-953041" y="-16043"/>
            <a:chExt cx="658267" cy="2887235"/>
          </a:xfrm>
        </p:grpSpPr>
        <p:pic>
          <p:nvPicPr>
            <p:cNvPr id="144" name="Google Shape;144;p32"/>
            <p:cNvPicPr preferRelativeResize="0"/>
            <p:nvPr/>
          </p:nvPicPr>
          <p:blipFill rotWithShape="1">
            <a:blip r:embed="rId3">
              <a:alphaModFix/>
            </a:blip>
            <a:srcRect t="52915" b="1570"/>
            <a:stretch/>
          </p:blipFill>
          <p:spPr>
            <a:xfrm rot="-5400000">
              <a:off x="-1804411" y="1361554"/>
              <a:ext cx="2361009" cy="658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2"/>
            <p:cNvPicPr preferRelativeResize="0"/>
            <p:nvPr/>
          </p:nvPicPr>
          <p:blipFill rotWithShape="1">
            <a:blip r:embed="rId4">
              <a:alphaModFix/>
            </a:blip>
            <a:srcRect t="24408" r="6751"/>
            <a:stretch/>
          </p:blipFill>
          <p:spPr>
            <a:xfrm>
              <a:off x="-953041" y="-16043"/>
              <a:ext cx="658267" cy="5400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s">
  <p:cSld name="Section Headers">
    <p:bg>
      <p:bgPr>
        <a:solidFill>
          <a:srgbClr val="3491AA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/>
          <p:nvPr/>
        </p:nvSpPr>
        <p:spPr>
          <a:xfrm>
            <a:off x="-3886768" y="-2876808"/>
            <a:ext cx="10381488" cy="1038148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</a:path>
            </a:pathLst>
          </a:custGeom>
          <a:solidFill>
            <a:srgbClr val="DED8DE">
              <a:alpha val="38820"/>
            </a:srgbClr>
          </a:solidFill>
          <a:ln>
            <a:noFill/>
          </a:ln>
          <a:effectLst>
            <a:outerShdw blurRad="9525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540068" y="2328507"/>
            <a:ext cx="63723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" name="Google Shape;149;p33" descr="A blue circle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9417" y="11801"/>
            <a:ext cx="2302130" cy="230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2199" y="183440"/>
            <a:ext cx="84231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roxima Nova"/>
              <a:buNone/>
              <a:defRPr sz="6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59999" y="2119500"/>
            <a:ext cx="8425200" cy="2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>
              <a:lnSpc>
                <a:spcPct val="114285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>
              <a:lnSpc>
                <a:spcPct val="114285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>
              <a:lnSpc>
                <a:spcPct val="114285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>
              <a:lnSpc>
                <a:spcPct val="114285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96800" y="4792647"/>
            <a:ext cx="177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7729549" y="4792650"/>
            <a:ext cx="764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0" u="none" strike="noStrike" cap="none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sutton.gov.uk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170">
          <p15:clr>
            <a:srgbClr val="F26B43"/>
          </p15:clr>
        </p15:guide>
        <p15:guide id="4" orient="horz" pos="30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198925" y="138719"/>
            <a:ext cx="8079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Manifesto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124325" y="860153"/>
            <a:ext cx="8079000" cy="34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7 areas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GB" sz="2100"/>
              <a:t>An affordable, prosperous borough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Healthy, thriving communities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Safer neighbourhoods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Homes for all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An even greener borough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Build community power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Put Sutton on the map</a:t>
            </a:r>
            <a:endParaRPr sz="21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57" name="Google Shape;157;p34"/>
          <p:cNvPicPr preferRelativeResize="0"/>
          <p:nvPr/>
        </p:nvPicPr>
        <p:blipFill rotWithShape="1">
          <a:blip r:embed="rId3">
            <a:alphaModFix/>
          </a:blip>
          <a:srcRect l="56534" t="31800" r="17892" b="13364"/>
          <a:stretch/>
        </p:blipFill>
        <p:spPr>
          <a:xfrm>
            <a:off x="5484850" y="191650"/>
            <a:ext cx="2854618" cy="4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198925" y="138719"/>
            <a:ext cx="8079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Commitment to partnership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124325" y="860153"/>
            <a:ext cx="8079000" cy="34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1"/>
              <a:t>‘Work with the charity, community and faith sector (CCF) to explore the greater use of the sector in delivering our objectives, while in turn recognising and empowering their contribution.’</a:t>
            </a:r>
            <a:endParaRPr sz="2100"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1"/>
              <a:t>‘We will make sure all residents can play an even bigger role in making Sutton a great place to live, through community and civic participation. Sutton’s charity, faith and community sector will be key to this.’ </a:t>
            </a:r>
            <a:endParaRPr sz="2100"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198925" y="138719"/>
            <a:ext cx="8079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Areas for collaboration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124325" y="860153"/>
            <a:ext cx="8079000" cy="34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b="0"/>
              <a:t>Supporting young people (including youth voice, more social and recreational opportunities and mental health and wellbeing)</a:t>
            </a:r>
            <a:br>
              <a:rPr lang="en-GB" sz="1900" b="0"/>
            </a:br>
            <a:endParaRPr sz="1900" b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b="0"/>
              <a:t>Supporting and promoting care in the community for older people</a:t>
            </a:r>
            <a:br>
              <a:rPr lang="en-GB" sz="1900" b="0"/>
            </a:br>
            <a:endParaRPr sz="1900" b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b="0"/>
              <a:t>Ensuring adults with Learning Disabilities get support to live independent lives</a:t>
            </a:r>
            <a:br>
              <a:rPr lang="en-GB" sz="1900" b="0"/>
            </a:br>
            <a:endParaRPr sz="1900" b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1900" b="0"/>
              <a:t>Cost of living support; helping those who are in need of </a:t>
            </a:r>
            <a:br>
              <a:rPr lang="en-GB" sz="1900" b="0"/>
            </a:br>
            <a:r>
              <a:rPr lang="en-GB" sz="1900" b="0"/>
              <a:t>help and support due to rising costs</a:t>
            </a:r>
            <a:r>
              <a:rPr lang="en-GB" sz="2100" b="0"/>
              <a:t> </a:t>
            </a:r>
            <a:endParaRPr sz="21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198925" y="138719"/>
            <a:ext cx="8079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Indicative timeline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17" y="4515576"/>
            <a:ext cx="1636508" cy="5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177425" y="777503"/>
            <a:ext cx="8079000" cy="34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0" name="Google Shape;180;p37"/>
          <p:cNvSpPr/>
          <p:nvPr/>
        </p:nvSpPr>
        <p:spPr>
          <a:xfrm>
            <a:off x="445700" y="1612675"/>
            <a:ext cx="2524500" cy="7890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Proxima Nova"/>
                <a:ea typeface="Proxima Nova"/>
                <a:cs typeface="Proxima Nova"/>
                <a:sym typeface="Proxima Nova"/>
              </a:rPr>
              <a:t>June - Aug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7"/>
          <p:cNvSpPr/>
          <p:nvPr/>
        </p:nvSpPr>
        <p:spPr>
          <a:xfrm>
            <a:off x="2769500" y="1612675"/>
            <a:ext cx="2524500" cy="7890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Proxima Nova"/>
                <a:ea typeface="Proxima Nova"/>
                <a:cs typeface="Proxima Nova"/>
                <a:sym typeface="Proxima Nova"/>
              </a:rPr>
              <a:t>Oct S&amp;R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37"/>
          <p:cNvSpPr/>
          <p:nvPr/>
        </p:nvSpPr>
        <p:spPr>
          <a:xfrm>
            <a:off x="5055750" y="1612675"/>
            <a:ext cx="2524500" cy="789000"/>
          </a:xfrm>
          <a:prstGeom prst="chevron">
            <a:avLst>
              <a:gd name="adj" fmla="val 50000"/>
            </a:avLst>
          </a:prstGeom>
          <a:solidFill>
            <a:srgbClr val="EFEFEF"/>
          </a:solidFill>
          <a:ln w="9525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Proxima Nova"/>
                <a:ea typeface="Proxima Nova"/>
                <a:cs typeface="Proxima Nova"/>
                <a:sym typeface="Proxima Nova"/>
              </a:rPr>
              <a:t>Feb S&amp;R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676400" y="2654525"/>
            <a:ext cx="18873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Engagement to develop the manifesto into a new corporate plan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2970200" y="2654525"/>
            <a:ext cx="18873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Outline plan taken to S&amp;R committee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5374350" y="2654525"/>
            <a:ext cx="18873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Final plan taken to S&amp;R committee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tton">
  <a:themeElements>
    <a:clrScheme name="Sutton">
      <a:dk1>
        <a:srgbClr val="757474"/>
      </a:dk1>
      <a:lt1>
        <a:srgbClr val="FFFFFF"/>
      </a:lt1>
      <a:dk2>
        <a:srgbClr val="CF1643"/>
      </a:dk2>
      <a:lt2>
        <a:srgbClr val="008D71"/>
      </a:lt2>
      <a:accent1>
        <a:srgbClr val="EC6723"/>
      </a:accent1>
      <a:accent2>
        <a:srgbClr val="84328A"/>
      </a:accent2>
      <a:accent3>
        <a:srgbClr val="3466AF"/>
      </a:accent3>
      <a:accent4>
        <a:srgbClr val="00A3B6"/>
      </a:accent4>
      <a:accent5>
        <a:srgbClr val="40A360"/>
      </a:accent5>
      <a:accent6>
        <a:srgbClr val="F9B34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0CA003D88FE46BD518AEE982E7D3B" ma:contentTypeVersion="18" ma:contentTypeDescription="Create a new document." ma:contentTypeScope="" ma:versionID="af291fab71a971befc3e7d87c75d16a0">
  <xsd:schema xmlns:xsd="http://www.w3.org/2001/XMLSchema" xmlns:xs="http://www.w3.org/2001/XMLSchema" xmlns:p="http://schemas.microsoft.com/office/2006/metadata/properties" xmlns:ns2="2ed44dff-155e-499d-8074-7f22b316c348" xmlns:ns3="7b570aaf-6a3e-44b8-bf64-b96b7d74f7e2" targetNamespace="http://schemas.microsoft.com/office/2006/metadata/properties" ma:root="true" ma:fieldsID="3e32512b424d89a59cf4bd319b114875" ns2:_="" ns3:_="">
    <xsd:import namespace="2ed44dff-155e-499d-8074-7f22b316c348"/>
    <xsd:import namespace="7b570aaf-6a3e-44b8-bf64-b96b7d74f7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44dff-155e-499d-8074-7f22b316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d39d3f-4067-4664-b244-a14201868ee1}" ma:internalName="TaxCatchAll" ma:showField="CatchAllData" ma:web="2ed44dff-155e-499d-8074-7f22b316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70aaf-6a3e-44b8-bf64-b96b7d74f7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3bcf72-c5df-4c51-894b-e00a47e2a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d44dff-155e-499d-8074-7f22b316c348"/>
    <lcf76f155ced4ddcb4097134ff3c332f xmlns="7b570aaf-6a3e-44b8-bf64-b96b7d74f7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6BC521-B1B9-4DDD-A25E-D99A0D69A3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CDBD2E-1093-4F76-A315-AE9B0F979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44dff-155e-499d-8074-7f22b316c348"/>
    <ds:schemaRef ds:uri="7b570aaf-6a3e-44b8-bf64-b96b7d74f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1248AD-49DA-4FA9-B4C3-9A8F9BCEC337}">
  <ds:schemaRefs>
    <ds:schemaRef ds:uri="7b570aaf-6a3e-44b8-bf64-b96b7d74f7e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2ed44dff-155e-499d-8074-7f22b316c34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(16:9)</PresentationFormat>
  <Paragraphs>39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Simple Light</vt:lpstr>
      <vt:lpstr>Sutton</vt:lpstr>
      <vt:lpstr>Manifesto  </vt:lpstr>
      <vt:lpstr>Commitment to partnership </vt:lpstr>
      <vt:lpstr>Areas for collaboration </vt:lpstr>
      <vt:lpstr>Indicative timeline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Razia Sattar</cp:lastModifiedBy>
  <cp:revision>2</cp:revision>
  <cp:lastPrinted>2026-05-18T14:23:00Z</cp:lastPrinted>
  <dcterms:modified xsi:type="dcterms:W3CDTF">2026-06-30T10:28:18Z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0x0101005C10CA003D88FE46BD518AEE982E7D3B</vt:lpwstr>
  </property>
</Properties>
</file>