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4"/>
    <p:sldMasterId id="2147483680" r:id="rId5"/>
  </p:sldMasterIdLst>
  <p:notesMasterIdLst>
    <p:notesMasterId r:id="rId10"/>
  </p:notesMasterIdLst>
  <p:sldIdLst>
    <p:sldId id="256" r:id="rId6"/>
    <p:sldId id="257" r:id="rId7"/>
    <p:sldId id="258" r:id="rId8"/>
    <p:sldId id="259" r:id="rId9"/>
  </p:sldIdLst>
  <p:sldSz cx="9144000" cy="5143500" type="screen16x9"/>
  <p:notesSz cx="6735763" cy="9866313"/>
  <p:embeddedFontLst>
    <p:embeddedFont>
      <p:font typeface="Proxima Nova" panose="020B0604020202020204" charset="0"/>
      <p:regular r:id="rId11"/>
      <p:bold r:id="rId12"/>
      <p:italic r:id="rId13"/>
      <p:boldItalic r:id="rId14"/>
    </p:embeddedFont>
    <p:embeddedFont>
      <p:font typeface="Proxima Nova Semibold" panose="020B0604020202020204" charset="0"/>
      <p:regular r:id="rId15"/>
      <p:bold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font" Target="fonts/font1.fntdata"/><Relationship Id="rId5" Type="http://schemas.openxmlformats.org/officeDocument/2006/relationships/slideMaster" Target="slideMasters/slideMaster2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8600" cy="37004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f7b0f61708_0_1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f7b0f61708_0_116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5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g3f7b0f61708_0_116:notes"/>
          <p:cNvSpPr txBox="1">
            <a:spLocks noGrp="1"/>
          </p:cNvSpPr>
          <p:nvPr>
            <p:ph type="sldNum" idx="12"/>
          </p:nvPr>
        </p:nvSpPr>
        <p:spPr>
          <a:xfrm>
            <a:off x="3815373" y="9371285"/>
            <a:ext cx="2918831" cy="49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f7b0f61708_0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f7b0f61708_0_224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5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g3f7b0f61708_0_224:notes"/>
          <p:cNvSpPr txBox="1">
            <a:spLocks noGrp="1"/>
          </p:cNvSpPr>
          <p:nvPr>
            <p:ph type="sldNum" idx="12"/>
          </p:nvPr>
        </p:nvSpPr>
        <p:spPr>
          <a:xfrm>
            <a:off x="3815373" y="9371285"/>
            <a:ext cx="2918831" cy="49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7b0f61708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7b0f61708_0_233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5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3f7b0f61708_0_233:notes"/>
          <p:cNvSpPr txBox="1">
            <a:spLocks noGrp="1"/>
          </p:cNvSpPr>
          <p:nvPr>
            <p:ph type="sldNum" idx="12"/>
          </p:nvPr>
        </p:nvSpPr>
        <p:spPr>
          <a:xfrm>
            <a:off x="3815373" y="9371285"/>
            <a:ext cx="2918831" cy="49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7b0f61708_0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7b0f61708_0_240:notes"/>
          <p:cNvSpPr txBox="1">
            <a:spLocks noGrp="1"/>
          </p:cNvSpPr>
          <p:nvPr>
            <p:ph type="body" idx="1"/>
          </p:nvPr>
        </p:nvSpPr>
        <p:spPr>
          <a:xfrm>
            <a:off x="673577" y="4748163"/>
            <a:ext cx="5388610" cy="38850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g3f7b0f61708_0_240:notes"/>
          <p:cNvSpPr txBox="1">
            <a:spLocks noGrp="1"/>
          </p:cNvSpPr>
          <p:nvPr>
            <p:ph type="sldNum" idx="12"/>
          </p:nvPr>
        </p:nvSpPr>
        <p:spPr>
          <a:xfrm>
            <a:off x="3815373" y="9371285"/>
            <a:ext cx="2918831" cy="494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 Title White">
  <p:cSld name="1 Title White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roxima Nov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pic>
        <p:nvPicPr>
          <p:cNvPr id="58" name="Google Shape;58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4291392"/>
            <a:ext cx="1620778" cy="58064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9" name="Google Shape;59;p14"/>
          <p:cNvCxnSpPr/>
          <p:nvPr/>
        </p:nvCxnSpPr>
        <p:spPr>
          <a:xfrm>
            <a:off x="358775" y="4076344"/>
            <a:ext cx="84264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Content">
  <p:cSld name="8 Conte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title"/>
          </p:nvPr>
        </p:nvSpPr>
        <p:spPr>
          <a:xfrm>
            <a:off x="360000" y="183440"/>
            <a:ext cx="84231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body" idx="1"/>
          </p:nvPr>
        </p:nvSpPr>
        <p:spPr>
          <a:xfrm>
            <a:off x="359999" y="2119500"/>
            <a:ext cx="8425200" cy="25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2286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marL="1371600" lvl="2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 txBox="1">
            <a:spLocks noGrp="1"/>
          </p:cNvSpPr>
          <p:nvPr>
            <p:ph type="sldNum" idx="12"/>
          </p:nvPr>
        </p:nvSpPr>
        <p:spPr>
          <a:xfrm>
            <a:off x="8596800" y="4792647"/>
            <a:ext cx="1779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2"/>
          </p:nvPr>
        </p:nvSpPr>
        <p:spPr>
          <a:xfrm>
            <a:off x="360000" y="1603800"/>
            <a:ext cx="8425200" cy="365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>
              <a:spcBef>
                <a:spcPts val="850"/>
              </a:spcBef>
              <a:spcAft>
                <a:spcPts val="85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 Title Red">
  <p:cSld name="2 Title Red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6"/>
          <p:cNvSpPr/>
          <p:nvPr/>
        </p:nvSpPr>
        <p:spPr>
          <a:xfrm>
            <a:off x="358775" y="270272"/>
            <a:ext cx="8426400" cy="38061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67" name="Google Shape;67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4291392"/>
            <a:ext cx="1620778" cy="58064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6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69" name="Google Shape;69;p16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 Title Green">
  <p:cSld name="3 Title Gree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/>
          <p:nvPr/>
        </p:nvSpPr>
        <p:spPr>
          <a:xfrm>
            <a:off x="358800" y="270272"/>
            <a:ext cx="8426400" cy="3806100"/>
          </a:xfrm>
          <a:prstGeom prst="rect">
            <a:avLst/>
          </a:prstGeom>
          <a:solidFill>
            <a:srgbClr val="008D7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2" name="Google Shape;72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4291392"/>
            <a:ext cx="1620778" cy="58064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7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 Title Grey">
  <p:cSld name="4 Title Grey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/>
          <p:nvPr/>
        </p:nvSpPr>
        <p:spPr>
          <a:xfrm>
            <a:off x="358775" y="270272"/>
            <a:ext cx="8426400" cy="3806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77" name="Google Shape;77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624189" y="4291392"/>
            <a:ext cx="1620778" cy="580645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8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 Title Red Full">
  <p:cSld name="5 Title Red Full">
    <p:bg>
      <p:bgPr>
        <a:solidFill>
          <a:schemeClr val="dk2"/>
        </a:soli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3" name="Google Shape;83;p19"/>
          <p:cNvPicPr preferRelativeResize="0"/>
          <p:nvPr/>
        </p:nvPicPr>
        <p:blipFill rotWithShape="1">
          <a:blip r:embed="rId2">
            <a:alphaModFix/>
          </a:blip>
          <a:srcRect t="90" b="100"/>
          <a:stretch/>
        </p:blipFill>
        <p:spPr>
          <a:xfrm>
            <a:off x="6624189" y="4291392"/>
            <a:ext cx="1620777" cy="580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6 Title Green Full">
  <p:cSld name="6 Title Green Full">
    <p:bg>
      <p:bgPr>
        <a:solidFill>
          <a:schemeClr val="lt2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87" name="Google Shape;87;p20"/>
          <p:cNvPicPr preferRelativeResize="0"/>
          <p:nvPr/>
        </p:nvPicPr>
        <p:blipFill rotWithShape="1">
          <a:blip r:embed="rId2">
            <a:alphaModFix/>
          </a:blip>
          <a:srcRect t="90" b="100"/>
          <a:stretch/>
        </p:blipFill>
        <p:spPr>
          <a:xfrm>
            <a:off x="6624189" y="4291392"/>
            <a:ext cx="1620777" cy="580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7 Title Grey Full">
  <p:cSld name="7 Title Grey Full">
    <p:bg>
      <p:bgPr>
        <a:solidFill>
          <a:schemeClr val="dk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 txBox="1">
            <a:spLocks noGrp="1"/>
          </p:cNvSpPr>
          <p:nvPr>
            <p:ph type="subTitle" idx="1"/>
          </p:nvPr>
        </p:nvSpPr>
        <p:spPr>
          <a:xfrm>
            <a:off x="540000" y="1868314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7692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None/>
              <a:defRPr sz="2600">
                <a:solidFill>
                  <a:schemeClr val="lt1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>
              <a:lnSpc>
                <a:spcPct val="106666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500"/>
              <a:buNone/>
              <a:defRPr sz="1500"/>
            </a:lvl2pPr>
            <a:lvl3pPr lvl="2" algn="ctr">
              <a:lnSpc>
                <a:spcPct val="11851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350"/>
              <a:buNone/>
              <a:defRPr sz="1350"/>
            </a:lvl3pPr>
            <a:lvl4pPr lvl="3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4pPr>
            <a:lvl5pPr lvl="4" algn="ctr">
              <a:lnSpc>
                <a:spcPct val="133333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ctrTitle"/>
          </p:nvPr>
        </p:nvSpPr>
        <p:spPr>
          <a:xfrm>
            <a:off x="540000" y="405000"/>
            <a:ext cx="6858000" cy="12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Proxima Nova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1" name="Google Shape;91;p21"/>
          <p:cNvPicPr preferRelativeResize="0"/>
          <p:nvPr/>
        </p:nvPicPr>
        <p:blipFill rotWithShape="1">
          <a:blip r:embed="rId2">
            <a:alphaModFix/>
          </a:blip>
          <a:srcRect t="90" b="100"/>
          <a:stretch/>
        </p:blipFill>
        <p:spPr>
          <a:xfrm>
            <a:off x="6624189" y="4291392"/>
            <a:ext cx="1620777" cy="5806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1">
  <p:cSld name="CUSTOM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sldNum" idx="12"/>
          </p:nvPr>
        </p:nvSpPr>
        <p:spPr>
          <a:xfrm>
            <a:off x="8596800" y="4792647"/>
            <a:ext cx="177900" cy="92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Clr>
                <a:srgbClr val="000000"/>
              </a:buClr>
              <a:buFont typeface="Arial"/>
              <a:buNone/>
              <a:defRPr/>
            </a:lvl1pPr>
            <a:lvl2pPr lvl="1">
              <a:buClr>
                <a:srgbClr val="000000"/>
              </a:buClr>
              <a:buFont typeface="Arial"/>
              <a:buNone/>
              <a:defRPr/>
            </a:lvl2pPr>
            <a:lvl3pPr lvl="2">
              <a:buClr>
                <a:srgbClr val="000000"/>
              </a:buClr>
              <a:buFont typeface="Arial"/>
              <a:buNone/>
              <a:defRPr/>
            </a:lvl3pPr>
            <a:lvl4pPr lvl="3">
              <a:buClr>
                <a:srgbClr val="000000"/>
              </a:buClr>
              <a:buFont typeface="Arial"/>
              <a:buNone/>
              <a:defRPr/>
            </a:lvl4pPr>
            <a:lvl5pPr lvl="4">
              <a:buClr>
                <a:srgbClr val="000000"/>
              </a:buClr>
              <a:buFont typeface="Arial"/>
              <a:buNone/>
              <a:defRPr/>
            </a:lvl5pPr>
            <a:lvl6pPr lvl="5">
              <a:buClr>
                <a:srgbClr val="000000"/>
              </a:buClr>
              <a:buFont typeface="Arial"/>
              <a:buNone/>
              <a:defRPr/>
            </a:lvl6pPr>
            <a:lvl7pPr lvl="6">
              <a:buClr>
                <a:srgbClr val="000000"/>
              </a:buClr>
              <a:buFont typeface="Arial"/>
              <a:buNone/>
              <a:defRPr/>
            </a:lvl7pPr>
            <a:lvl8pPr lvl="7">
              <a:buClr>
                <a:srgbClr val="000000"/>
              </a:buClr>
              <a:buFont typeface="Arial"/>
              <a:buNone/>
              <a:defRPr/>
            </a:lvl8pPr>
            <a:lvl9pPr lvl="8">
              <a:buClr>
                <a:srgbClr val="000000"/>
              </a:buClr>
              <a:buFont typeface="Arial"/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390800" y="1590057"/>
            <a:ext cx="7818000" cy="22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1pPr>
            <a:lvl2pPr marL="914400" lvl="1" indent="-2286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marL="1371600" lvl="2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88888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subTitle" idx="2"/>
          </p:nvPr>
        </p:nvSpPr>
        <p:spPr>
          <a:xfrm>
            <a:off x="390801" y="1139811"/>
            <a:ext cx="7818000" cy="278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>
              <a:spcBef>
                <a:spcPts val="850"/>
              </a:spcBef>
              <a:spcAft>
                <a:spcPts val="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>
              <a:spcBef>
                <a:spcPts val="850"/>
              </a:spcBef>
              <a:spcAft>
                <a:spcPts val="850"/>
              </a:spcAft>
              <a:buNone/>
              <a:defRPr sz="2600"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title"/>
          </p:nvPr>
        </p:nvSpPr>
        <p:spPr>
          <a:xfrm>
            <a:off x="390800" y="342900"/>
            <a:ext cx="80790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/>
          <p:nvPr/>
        </p:nvSpPr>
        <p:spPr>
          <a:xfrm>
            <a:off x="7475225" y="4666838"/>
            <a:ext cx="1440000" cy="278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8" name="Google Shape;98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77298" y="4606575"/>
            <a:ext cx="776889" cy="2783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22"/>
          <p:cNvCxnSpPr/>
          <p:nvPr/>
        </p:nvCxnSpPr>
        <p:spPr>
          <a:xfrm>
            <a:off x="358775" y="4476394"/>
            <a:ext cx="8426400" cy="0"/>
          </a:xfrm>
          <a:prstGeom prst="straightConnector1">
            <a:avLst/>
          </a:prstGeom>
          <a:noFill/>
          <a:ln w="19050" cap="flat" cmpd="sng">
            <a:solidFill>
              <a:srgbClr val="008D7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1pPr>
            <a:lvl2pPr lvl="1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2pPr>
            <a:lvl3pPr lvl="2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3pPr>
            <a:lvl4pPr lvl="3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4pPr>
            <a:lvl5pPr lvl="4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5pPr>
            <a:lvl6pPr lvl="5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6pPr>
            <a:lvl7pPr lvl="6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7pPr>
            <a:lvl8pPr lvl="7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8pPr>
            <a:lvl9pPr lvl="8" algn="ctr">
              <a:spcBef>
                <a:spcPts val="0"/>
              </a:spcBef>
              <a:spcAft>
                <a:spcPts val="0"/>
              </a:spcAft>
              <a:buSzPts val="5700"/>
              <a:buNone/>
              <a:defRPr sz="5700"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100"/>
              <a:buNone/>
              <a:defRPr sz="3100"/>
            </a:lvl5pPr>
            <a:lvl6pPr lvl="5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3100"/>
              <a:buNone/>
              <a:defRPr sz="3100"/>
            </a:lvl6pPr>
            <a:lvl7pPr lvl="6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3100"/>
              <a:buNone/>
              <a:defRPr sz="3100"/>
            </a:lvl7pPr>
            <a:lvl8pPr lvl="7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3100"/>
              <a:buNone/>
              <a:defRPr sz="3100"/>
            </a:lvl8pPr>
            <a:lvl9pPr lvl="8" algn="ctr">
              <a:lnSpc>
                <a:spcPct val="100000"/>
              </a:lnSpc>
              <a:spcBef>
                <a:spcPts val="375"/>
              </a:spcBef>
              <a:spcAft>
                <a:spcPts val="0"/>
              </a:spcAft>
              <a:buSzPts val="3100"/>
              <a:buNone/>
              <a:defRPr sz="3100"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4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757575"/>
              </a:buClr>
              <a:buSzPts val="1500"/>
              <a:buNone/>
              <a:defRPr sz="1500">
                <a:solidFill>
                  <a:srgbClr val="757575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757575"/>
              </a:buClr>
              <a:buSzPts val="1400"/>
              <a:buNone/>
              <a:defRPr sz="1400">
                <a:solidFill>
                  <a:srgbClr val="757575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757575"/>
              </a:buClr>
              <a:buSzPts val="1200"/>
              <a:buNone/>
              <a:defRPr sz="1200">
                <a:solidFill>
                  <a:srgbClr val="757575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8" name="Google Shape;108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>
              <a:spcBef>
                <a:spcPts val="850"/>
              </a:spcBef>
              <a:spcAft>
                <a:spcPts val="0"/>
              </a:spcAft>
              <a:buSzPts val="1400"/>
              <a:buChar char="•"/>
              <a:defRPr/>
            </a:lvl2pPr>
            <a:lvl3pPr marL="1371600" lvl="2" indent="-317500">
              <a:spcBef>
                <a:spcPts val="850"/>
              </a:spcBef>
              <a:spcAft>
                <a:spcPts val="0"/>
              </a:spcAft>
              <a:buSzPts val="1400"/>
              <a:buChar char="•"/>
              <a:defRPr/>
            </a:lvl3pPr>
            <a:lvl4pPr marL="1828800" lvl="3" indent="-317500">
              <a:spcBef>
                <a:spcPts val="850"/>
              </a:spcBef>
              <a:spcAft>
                <a:spcPts val="0"/>
              </a:spcAft>
              <a:buSzPts val="1400"/>
              <a:buChar char="•"/>
              <a:defRPr/>
            </a:lvl4pPr>
            <a:lvl5pPr marL="2286000" lvl="4" indent="-317500">
              <a:spcBef>
                <a:spcPts val="85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14325">
              <a:spcBef>
                <a:spcPts val="850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28" descr="A close up of a logo&#10;&#10;Description generated with high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8192" y="43826"/>
            <a:ext cx="910186" cy="91018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8"/>
          <p:cNvSpPr txBox="1">
            <a:spLocks noGrp="1"/>
          </p:cNvSpPr>
          <p:nvPr>
            <p:ph type="body" idx="1"/>
          </p:nvPr>
        </p:nvSpPr>
        <p:spPr>
          <a:xfrm>
            <a:off x="393995" y="262931"/>
            <a:ext cx="75315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8"/>
          <p:cNvSpPr txBox="1">
            <a:spLocks noGrp="1"/>
          </p:cNvSpPr>
          <p:nvPr>
            <p:ph type="body" idx="2"/>
          </p:nvPr>
        </p:nvSpPr>
        <p:spPr>
          <a:xfrm>
            <a:off x="394097" y="791010"/>
            <a:ext cx="7999800" cy="3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8"/>
          <p:cNvSpPr txBox="1">
            <a:spLocks noGrp="1"/>
          </p:cNvSpPr>
          <p:nvPr>
            <p:ph type="sldNum" idx="12"/>
          </p:nvPr>
        </p:nvSpPr>
        <p:spPr>
          <a:xfrm>
            <a:off x="6911673" y="482386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9" descr="A clock tower in a city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b="15804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9"/>
          <p:cNvSpPr txBox="1">
            <a:spLocks noGrp="1"/>
          </p:cNvSpPr>
          <p:nvPr>
            <p:ph type="body" idx="1"/>
          </p:nvPr>
        </p:nvSpPr>
        <p:spPr>
          <a:xfrm>
            <a:off x="1936606" y="2397087"/>
            <a:ext cx="6372300" cy="15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4" name="Google Shape;124;p29" descr="A blue circle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0424" y="1532481"/>
            <a:ext cx="2302130" cy="230213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9"/>
          <p:cNvSpPr txBox="1"/>
          <p:nvPr/>
        </p:nvSpPr>
        <p:spPr>
          <a:xfrm>
            <a:off x="281194" y="4816251"/>
            <a:ext cx="2780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Oxygen Finance, 2025, all rights reserved</a:t>
            </a:r>
            <a:endParaRPr sz="110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30" descr="A close up of a logo&#10;&#10;Description generated with high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8192" y="43826"/>
            <a:ext cx="910186" cy="91018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30"/>
          <p:cNvSpPr txBox="1">
            <a:spLocks noGrp="1"/>
          </p:cNvSpPr>
          <p:nvPr>
            <p:ph type="body" idx="1"/>
          </p:nvPr>
        </p:nvSpPr>
        <p:spPr>
          <a:xfrm>
            <a:off x="393995" y="262931"/>
            <a:ext cx="75315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9" name="Google Shape;129;p30"/>
          <p:cNvSpPr txBox="1">
            <a:spLocks noGrp="1"/>
          </p:cNvSpPr>
          <p:nvPr>
            <p:ph type="body" idx="2"/>
          </p:nvPr>
        </p:nvSpPr>
        <p:spPr>
          <a:xfrm>
            <a:off x="393994" y="782658"/>
            <a:ext cx="79998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sz="1200" b="1" i="1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0" name="Google Shape;130;p30"/>
          <p:cNvSpPr txBox="1">
            <a:spLocks noGrp="1"/>
          </p:cNvSpPr>
          <p:nvPr>
            <p:ph type="body" idx="3"/>
          </p:nvPr>
        </p:nvSpPr>
        <p:spPr>
          <a:xfrm>
            <a:off x="394097" y="1242833"/>
            <a:ext cx="7999800" cy="3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1" name="Google Shape;131;p30"/>
          <p:cNvSpPr txBox="1">
            <a:spLocks noGrp="1"/>
          </p:cNvSpPr>
          <p:nvPr>
            <p:ph type="sldNum" idx="12"/>
          </p:nvPr>
        </p:nvSpPr>
        <p:spPr>
          <a:xfrm>
            <a:off x="6911673" y="482386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_1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31" descr="A blurry image of people in a room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l="239" b="16199"/>
          <a:stretch/>
        </p:blipFill>
        <p:spPr>
          <a:xfrm>
            <a:off x="0" y="0"/>
            <a:ext cx="916582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1"/>
          <p:cNvSpPr txBox="1">
            <a:spLocks noGrp="1"/>
          </p:cNvSpPr>
          <p:nvPr>
            <p:ph type="body" idx="1"/>
          </p:nvPr>
        </p:nvSpPr>
        <p:spPr>
          <a:xfrm>
            <a:off x="1936606" y="2397087"/>
            <a:ext cx="6372300" cy="15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Arial"/>
              <a:buNone/>
              <a:defRPr sz="41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35" name="Google Shape;135;p31" descr="A blue circle with white tex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0424" y="1532481"/>
            <a:ext cx="2302130" cy="230213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31"/>
          <p:cNvSpPr txBox="1"/>
          <p:nvPr/>
        </p:nvSpPr>
        <p:spPr>
          <a:xfrm>
            <a:off x="281194" y="4816251"/>
            <a:ext cx="2780700" cy="2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© Oxygen Finance, 2025, all rights reserved</a:t>
            </a:r>
            <a:endParaRPr sz="110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_2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32" descr="A close up of a logo&#10;&#10;Description generated with high confiden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188192" y="43826"/>
            <a:ext cx="910186" cy="910186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2"/>
          <p:cNvSpPr txBox="1">
            <a:spLocks noGrp="1"/>
          </p:cNvSpPr>
          <p:nvPr>
            <p:ph type="body" idx="1"/>
          </p:nvPr>
        </p:nvSpPr>
        <p:spPr>
          <a:xfrm>
            <a:off x="393995" y="262931"/>
            <a:ext cx="75315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2100"/>
              <a:buFont typeface="Arial"/>
              <a:buNone/>
              <a:defRPr sz="2100" b="1" i="0" u="none" strike="noStrike" cap="non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0" name="Google Shape;140;p32"/>
          <p:cNvSpPr txBox="1">
            <a:spLocks noGrp="1"/>
          </p:cNvSpPr>
          <p:nvPr>
            <p:ph type="body" idx="2"/>
          </p:nvPr>
        </p:nvSpPr>
        <p:spPr>
          <a:xfrm>
            <a:off x="393994" y="782658"/>
            <a:ext cx="7999800" cy="4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Arial"/>
              <a:buNone/>
              <a:defRPr sz="1200" b="1" i="1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1" name="Google Shape;141;p32"/>
          <p:cNvSpPr txBox="1">
            <a:spLocks noGrp="1"/>
          </p:cNvSpPr>
          <p:nvPr>
            <p:ph type="body" idx="3"/>
          </p:nvPr>
        </p:nvSpPr>
        <p:spPr>
          <a:xfrm>
            <a:off x="394097" y="1242833"/>
            <a:ext cx="7999800" cy="34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3048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3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048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2" name="Google Shape;142;p32"/>
          <p:cNvSpPr txBox="1">
            <a:spLocks noGrp="1"/>
          </p:cNvSpPr>
          <p:nvPr>
            <p:ph type="sldNum" idx="12"/>
          </p:nvPr>
        </p:nvSpPr>
        <p:spPr>
          <a:xfrm>
            <a:off x="6911673" y="4823869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143" name="Google Shape;143;p32"/>
          <p:cNvGrpSpPr/>
          <p:nvPr/>
        </p:nvGrpSpPr>
        <p:grpSpPr>
          <a:xfrm>
            <a:off x="-714781" y="-12032"/>
            <a:ext cx="493701" cy="2165426"/>
            <a:chOff x="-953041" y="-16043"/>
            <a:chExt cx="658267" cy="2887235"/>
          </a:xfrm>
        </p:grpSpPr>
        <p:pic>
          <p:nvPicPr>
            <p:cNvPr id="144" name="Google Shape;144;p32"/>
            <p:cNvPicPr preferRelativeResize="0"/>
            <p:nvPr/>
          </p:nvPicPr>
          <p:blipFill rotWithShape="1">
            <a:blip r:embed="rId3">
              <a:alphaModFix/>
            </a:blip>
            <a:srcRect t="52915" b="1570"/>
            <a:stretch/>
          </p:blipFill>
          <p:spPr>
            <a:xfrm rot="-5400000">
              <a:off x="-1804411" y="1361554"/>
              <a:ext cx="2361009" cy="6582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32"/>
            <p:cNvPicPr preferRelativeResize="0"/>
            <p:nvPr/>
          </p:nvPicPr>
          <p:blipFill rotWithShape="1">
            <a:blip r:embed="rId4">
              <a:alphaModFix/>
            </a:blip>
            <a:srcRect t="24408" r="6751"/>
            <a:stretch/>
          </p:blipFill>
          <p:spPr>
            <a:xfrm>
              <a:off x="-953041" y="-16043"/>
              <a:ext cx="658267" cy="54003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s">
  <p:cSld name="Section Headers">
    <p:bg>
      <p:bgPr>
        <a:solidFill>
          <a:srgbClr val="3491AA"/>
        </a:solidFill>
        <a:effectLst/>
      </p:bgPr>
    </p:bg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3"/>
          <p:cNvSpPr/>
          <p:nvPr/>
        </p:nvSpPr>
        <p:spPr>
          <a:xfrm>
            <a:off x="-3886768" y="-2876808"/>
            <a:ext cx="10381488" cy="1038148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</a:path>
            </a:pathLst>
          </a:custGeom>
          <a:solidFill>
            <a:srgbClr val="DED8DE">
              <a:alpha val="38820"/>
            </a:srgbClr>
          </a:solidFill>
          <a:ln>
            <a:noFill/>
          </a:ln>
          <a:effectLst>
            <a:outerShdw blurRad="95250" sx="102000" sy="102000" algn="ctr" rotWithShape="0">
              <a:srgbClr val="000000">
                <a:alpha val="20000"/>
              </a:srgbClr>
            </a:outerShdw>
          </a:effectLst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33"/>
          <p:cNvSpPr txBox="1">
            <a:spLocks noGrp="1"/>
          </p:cNvSpPr>
          <p:nvPr>
            <p:ph type="body" idx="1"/>
          </p:nvPr>
        </p:nvSpPr>
        <p:spPr>
          <a:xfrm>
            <a:off x="540068" y="2328507"/>
            <a:ext cx="6372300" cy="15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149" name="Google Shape;149;p33" descr="A blue circle with white tex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69417" y="11801"/>
            <a:ext cx="2302130" cy="2302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62199" y="183440"/>
            <a:ext cx="8423100" cy="12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Proxima Nova"/>
              <a:buNone/>
              <a:defRPr sz="6000" b="1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59999" y="2119500"/>
            <a:ext cx="8425200" cy="25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17500" algn="l">
              <a:lnSpc>
                <a:spcPct val="11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marR="0" lvl="1" indent="-3175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marR="0" lvl="2" indent="-3175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marR="0" lvl="3" indent="-3175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marR="0" lvl="4" indent="-317500" algn="l">
              <a:lnSpc>
                <a:spcPct val="114285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marR="0" lvl="5" indent="-314325" algn="l">
              <a:lnSpc>
                <a:spcPct val="90000"/>
              </a:lnSpc>
              <a:spcBef>
                <a:spcPts val="85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marR="0" lvl="6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marR="0" lvl="7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marR="0" lvl="8" indent="-31432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596800" y="4792647"/>
            <a:ext cx="1779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0" marR="0" lvl="1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0" marR="0" lvl="2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0" marR="0" lvl="3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0" marR="0" lvl="4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0" marR="0" lvl="5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0" marR="0" lvl="6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0" marR="0" lvl="7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0" marR="0" lvl="8" indent="0" algn="r">
              <a:spcBef>
                <a:spcPts val="0"/>
              </a:spcBef>
              <a:buNone/>
              <a:defRPr sz="800" b="0" i="0" u="none" strike="noStrike" cap="none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4" name="Google Shape;54;p13"/>
          <p:cNvSpPr txBox="1"/>
          <p:nvPr/>
        </p:nvSpPr>
        <p:spPr>
          <a:xfrm>
            <a:off x="7729549" y="4792650"/>
            <a:ext cx="764100" cy="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00" i="0" u="none" strike="noStrike" cap="none">
                <a:solidFill>
                  <a:srgbClr val="000000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rPr>
              <a:t>sutton.gov.uk</a:t>
            </a:r>
            <a:endParaRPr>
              <a:latin typeface="Proxima Nova Semibold"/>
              <a:ea typeface="Proxima Nova Semibold"/>
              <a:cs typeface="Proxima Nova Semibold"/>
              <a:sym typeface="Proxima Nova Semibol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6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170">
          <p15:clr>
            <a:srgbClr val="F26B43"/>
          </p15:clr>
        </p15:guide>
        <p15:guide id="4" orient="horz" pos="306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4"/>
          <p:cNvSpPr txBox="1">
            <a:spLocks noGrp="1"/>
          </p:cNvSpPr>
          <p:nvPr>
            <p:ph type="title"/>
          </p:nvPr>
        </p:nvSpPr>
        <p:spPr>
          <a:xfrm>
            <a:off x="198925" y="138719"/>
            <a:ext cx="8079000" cy="39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Manifesto 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4"/>
          <p:cNvSpPr txBox="1">
            <a:spLocks noGrp="1"/>
          </p:cNvSpPr>
          <p:nvPr>
            <p:ph type="title"/>
          </p:nvPr>
        </p:nvSpPr>
        <p:spPr>
          <a:xfrm>
            <a:off x="124325" y="860153"/>
            <a:ext cx="8079000" cy="349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/>
              <a:t>7 areas</a:t>
            </a:r>
            <a:endParaRPr sz="21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457200" lvl="0" indent="-368300" algn="l" rtl="0"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●"/>
            </a:pPr>
            <a:r>
              <a:rPr lang="en-GB" sz="2100"/>
              <a:t>An affordable, prosperous borough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Healthy, thriving communities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Safer neighbourhoods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Homes for all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An even greener borough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Build community power</a:t>
            </a:r>
            <a:endParaRPr sz="210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2100"/>
              <a:t>Put Sutton on the map</a:t>
            </a:r>
            <a:endParaRPr sz="21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pic>
        <p:nvPicPr>
          <p:cNvPr id="157" name="Google Shape;157;p34"/>
          <p:cNvPicPr preferRelativeResize="0"/>
          <p:nvPr/>
        </p:nvPicPr>
        <p:blipFill rotWithShape="1">
          <a:blip r:embed="rId3">
            <a:alphaModFix/>
          </a:blip>
          <a:srcRect l="56534" t="31800" r="17892" b="13364"/>
          <a:stretch/>
        </p:blipFill>
        <p:spPr>
          <a:xfrm>
            <a:off x="5484850" y="191650"/>
            <a:ext cx="2854618" cy="416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5"/>
          <p:cNvSpPr txBox="1">
            <a:spLocks noGrp="1"/>
          </p:cNvSpPr>
          <p:nvPr>
            <p:ph type="title"/>
          </p:nvPr>
        </p:nvSpPr>
        <p:spPr>
          <a:xfrm>
            <a:off x="198925" y="138719"/>
            <a:ext cx="8079000" cy="39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Commitment to partnership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35"/>
          <p:cNvSpPr txBox="1">
            <a:spLocks noGrp="1"/>
          </p:cNvSpPr>
          <p:nvPr>
            <p:ph type="title"/>
          </p:nvPr>
        </p:nvSpPr>
        <p:spPr>
          <a:xfrm>
            <a:off x="124325" y="860153"/>
            <a:ext cx="8079000" cy="349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0" i="1"/>
              <a:t>‘Work with the charity, community and faith sector (CCF) to explore the greater use of the sector in delivering our objectives, while in turn recognising and empowering their contribution.’</a:t>
            </a:r>
            <a:endParaRPr sz="2100" b="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 b="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0" i="1"/>
              <a:t>‘We will make sure all residents can play an even bigger role in making Sutton a great place to live, through community and civic participation. Sutton’s charity, faith and community sector will be key to this.’ </a:t>
            </a:r>
            <a:endParaRPr sz="2100" b="0" i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6"/>
          <p:cNvSpPr txBox="1">
            <a:spLocks noGrp="1"/>
          </p:cNvSpPr>
          <p:nvPr>
            <p:ph type="title"/>
          </p:nvPr>
        </p:nvSpPr>
        <p:spPr>
          <a:xfrm>
            <a:off x="198925" y="138719"/>
            <a:ext cx="8079000" cy="39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Areas for collaboration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6"/>
          <p:cNvSpPr txBox="1">
            <a:spLocks noGrp="1"/>
          </p:cNvSpPr>
          <p:nvPr>
            <p:ph type="title"/>
          </p:nvPr>
        </p:nvSpPr>
        <p:spPr>
          <a:xfrm>
            <a:off x="124325" y="860153"/>
            <a:ext cx="8079000" cy="349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b="0"/>
              <a:t>Supporting young people (including youth voice, more social and recreational opportunities and mental health and wellbeing)</a:t>
            </a:r>
            <a:br>
              <a:rPr lang="en-GB" sz="1900" b="0"/>
            </a:br>
            <a:endParaRPr sz="1900" b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b="0"/>
              <a:t>Supporting and promoting care in the community for older people</a:t>
            </a:r>
            <a:br>
              <a:rPr lang="en-GB" sz="1900" b="0"/>
            </a:br>
            <a:endParaRPr sz="1900" b="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b="0"/>
              <a:t>Ensuring adults with Learning Disabilities get support to live independent lives</a:t>
            </a:r>
            <a:br>
              <a:rPr lang="en-GB" sz="1900" b="0"/>
            </a:br>
            <a:endParaRPr sz="1900" b="0"/>
          </a:p>
          <a:p>
            <a:pPr marL="457200" lvl="0" indent="-361950" algn="l" rtl="0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-GB" sz="1900" b="0"/>
              <a:t>Cost of living support; helping those who are in need of </a:t>
            </a:r>
            <a:br>
              <a:rPr lang="en-GB" sz="1900" b="0"/>
            </a:br>
            <a:r>
              <a:rPr lang="en-GB" sz="1900" b="0"/>
              <a:t>help and support due to rising costs</a:t>
            </a:r>
            <a:r>
              <a:rPr lang="en-GB" sz="2100" b="0"/>
              <a:t> </a:t>
            </a:r>
            <a:endParaRPr sz="2100" b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7"/>
          <p:cNvSpPr txBox="1">
            <a:spLocks noGrp="1"/>
          </p:cNvSpPr>
          <p:nvPr>
            <p:ph type="title"/>
          </p:nvPr>
        </p:nvSpPr>
        <p:spPr>
          <a:xfrm>
            <a:off x="198925" y="138719"/>
            <a:ext cx="8079000" cy="395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/>
              <a:t>Indicative timeline</a:t>
            </a:r>
            <a:endParaRPr sz="36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317" y="4515576"/>
            <a:ext cx="1636508" cy="57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7"/>
          <p:cNvSpPr txBox="1">
            <a:spLocks noGrp="1"/>
          </p:cNvSpPr>
          <p:nvPr>
            <p:ph type="title"/>
          </p:nvPr>
        </p:nvSpPr>
        <p:spPr>
          <a:xfrm>
            <a:off x="177425" y="777503"/>
            <a:ext cx="8079000" cy="3495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00"/>
          </a:p>
          <a:p>
            <a:pPr marL="9144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180" name="Google Shape;180;p37"/>
          <p:cNvSpPr/>
          <p:nvPr/>
        </p:nvSpPr>
        <p:spPr>
          <a:xfrm>
            <a:off x="445700" y="1612675"/>
            <a:ext cx="2524500" cy="789000"/>
          </a:xfrm>
          <a:prstGeom prst="chevron">
            <a:avLst>
              <a:gd name="adj" fmla="val 50000"/>
            </a:avLst>
          </a:prstGeom>
          <a:solidFill>
            <a:srgbClr val="EFEFEF"/>
          </a:solidFill>
          <a:ln w="9525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Proxima Nova"/>
                <a:ea typeface="Proxima Nova"/>
                <a:cs typeface="Proxima Nova"/>
                <a:sym typeface="Proxima Nova"/>
              </a:rPr>
              <a:t>June - Aug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1" name="Google Shape;181;p37"/>
          <p:cNvSpPr/>
          <p:nvPr/>
        </p:nvSpPr>
        <p:spPr>
          <a:xfrm>
            <a:off x="2769500" y="1612675"/>
            <a:ext cx="2524500" cy="789000"/>
          </a:xfrm>
          <a:prstGeom prst="chevron">
            <a:avLst>
              <a:gd name="adj" fmla="val 50000"/>
            </a:avLst>
          </a:prstGeom>
          <a:solidFill>
            <a:srgbClr val="EFEFEF"/>
          </a:solidFill>
          <a:ln w="9525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Proxima Nova"/>
                <a:ea typeface="Proxima Nova"/>
                <a:cs typeface="Proxima Nova"/>
                <a:sym typeface="Proxima Nova"/>
              </a:rPr>
              <a:t>Oct S&amp;R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2" name="Google Shape;182;p37"/>
          <p:cNvSpPr/>
          <p:nvPr/>
        </p:nvSpPr>
        <p:spPr>
          <a:xfrm>
            <a:off x="5055750" y="1612675"/>
            <a:ext cx="2524500" cy="789000"/>
          </a:xfrm>
          <a:prstGeom prst="chevron">
            <a:avLst>
              <a:gd name="adj" fmla="val 50000"/>
            </a:avLst>
          </a:prstGeom>
          <a:solidFill>
            <a:srgbClr val="EFEFEF"/>
          </a:solidFill>
          <a:ln w="9525" cap="flat" cmpd="sng">
            <a:solidFill>
              <a:srgbClr val="7575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Proxima Nova"/>
                <a:ea typeface="Proxima Nova"/>
                <a:cs typeface="Proxima Nova"/>
                <a:sym typeface="Proxima Nova"/>
              </a:rPr>
              <a:t>Feb S&amp;R </a:t>
            </a:r>
            <a:endParaRPr b="1"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3" name="Google Shape;183;p37"/>
          <p:cNvSpPr txBox="1"/>
          <p:nvPr/>
        </p:nvSpPr>
        <p:spPr>
          <a:xfrm>
            <a:off x="676400" y="2654525"/>
            <a:ext cx="1887300" cy="9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roxima Nova"/>
                <a:ea typeface="Proxima Nova"/>
                <a:cs typeface="Proxima Nova"/>
                <a:sym typeface="Proxima Nova"/>
              </a:rPr>
              <a:t>Engagement to develop the manifesto into a new corporate plan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4" name="Google Shape;184;p37"/>
          <p:cNvSpPr txBox="1"/>
          <p:nvPr/>
        </p:nvSpPr>
        <p:spPr>
          <a:xfrm>
            <a:off x="2970200" y="2654525"/>
            <a:ext cx="1887300" cy="9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roxima Nova"/>
                <a:ea typeface="Proxima Nova"/>
                <a:cs typeface="Proxima Nova"/>
                <a:sym typeface="Proxima Nova"/>
              </a:rPr>
              <a:t>Outline plan taken to S&amp;R committee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5" name="Google Shape;185;p37"/>
          <p:cNvSpPr txBox="1"/>
          <p:nvPr/>
        </p:nvSpPr>
        <p:spPr>
          <a:xfrm>
            <a:off x="5374350" y="2654525"/>
            <a:ext cx="1887300" cy="9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Proxima Nova"/>
                <a:ea typeface="Proxima Nova"/>
                <a:cs typeface="Proxima Nova"/>
                <a:sym typeface="Proxima Nova"/>
              </a:rPr>
              <a:t>Final plan taken to S&amp;R committee </a:t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utton">
  <a:themeElements>
    <a:clrScheme name="Sutton">
      <a:dk1>
        <a:srgbClr val="757474"/>
      </a:dk1>
      <a:lt1>
        <a:srgbClr val="FFFFFF"/>
      </a:lt1>
      <a:dk2>
        <a:srgbClr val="CF1643"/>
      </a:dk2>
      <a:lt2>
        <a:srgbClr val="008D71"/>
      </a:lt2>
      <a:accent1>
        <a:srgbClr val="EC6723"/>
      </a:accent1>
      <a:accent2>
        <a:srgbClr val="84328A"/>
      </a:accent2>
      <a:accent3>
        <a:srgbClr val="3466AF"/>
      </a:accent3>
      <a:accent4>
        <a:srgbClr val="00A3B6"/>
      </a:accent4>
      <a:accent5>
        <a:srgbClr val="40A360"/>
      </a:accent5>
      <a:accent6>
        <a:srgbClr val="F9B34A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10CA003D88FE46BD518AEE982E7D3B" ma:contentTypeVersion="18" ma:contentTypeDescription="Create a new document." ma:contentTypeScope="" ma:versionID="af291fab71a971befc3e7d87c75d16a0">
  <xsd:schema xmlns:xsd="http://www.w3.org/2001/XMLSchema" xmlns:xs="http://www.w3.org/2001/XMLSchema" xmlns:p="http://schemas.microsoft.com/office/2006/metadata/properties" xmlns:ns2="2ed44dff-155e-499d-8074-7f22b316c348" xmlns:ns3="7b570aaf-6a3e-44b8-bf64-b96b7d74f7e2" targetNamespace="http://schemas.microsoft.com/office/2006/metadata/properties" ma:root="true" ma:fieldsID="3e32512b424d89a59cf4bd319b114875" ns2:_="" ns3:_="">
    <xsd:import namespace="2ed44dff-155e-499d-8074-7f22b316c348"/>
    <xsd:import namespace="7b570aaf-6a3e-44b8-bf64-b96b7d74f7e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d44dff-155e-499d-8074-7f22b316c34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dd39d3f-4067-4664-b244-a14201868ee1}" ma:internalName="TaxCatchAll" ma:showField="CatchAllData" ma:web="2ed44dff-155e-499d-8074-7f22b316c3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570aaf-6a3e-44b8-bf64-b96b7d74f7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73bcf72-c5df-4c51-894b-e00a47e2a8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ed44dff-155e-499d-8074-7f22b316c348"/>
    <lcf76f155ced4ddcb4097134ff3c332f xmlns="7b570aaf-6a3e-44b8-bf64-b96b7d74f7e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6BC521-B1B9-4DDD-A25E-D99A0D69A3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CDBD2E-1093-4F76-A315-AE9B0F9798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ed44dff-155e-499d-8074-7f22b316c348"/>
    <ds:schemaRef ds:uri="7b570aaf-6a3e-44b8-bf64-b96b7d74f7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E1248AD-49DA-4FA9-B4C3-9A8F9BCEC337}">
  <ds:schemaRefs>
    <ds:schemaRef ds:uri="7b570aaf-6a3e-44b8-bf64-b96b7d74f7e2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dcmitype/"/>
    <ds:schemaRef ds:uri="2ed44dff-155e-499d-8074-7f22b316c348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217</Words>
  <Application>Microsoft Office PowerPoint</Application>
  <PresentationFormat>On-screen Show (16:9)</PresentationFormat>
  <Paragraphs>39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Simple Light</vt:lpstr>
      <vt:lpstr>Sutton</vt:lpstr>
      <vt:lpstr>Manifesto  </vt:lpstr>
      <vt:lpstr>Commitment to partnership </vt:lpstr>
      <vt:lpstr>Areas for collaboration </vt:lpstr>
      <vt:lpstr>Indicative timeline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Razia Sattar</cp:lastModifiedBy>
  <cp:revision>2</cp:revision>
  <cp:lastPrinted>2026-05-18T14:23:00Z</cp:lastPrinted>
  <dcterms:modified xsi:type="dcterms:W3CDTF">2026-06-30T10:28:18Z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0x0101005C10CA003D88FE46BD518AEE982E7D3B</vt:lpwstr>
  </property>
</Properties>
</file>