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6" r:id="rId4"/>
  </p:sldMasterIdLst>
  <p:notesMasterIdLst>
    <p:notesMasterId r:id="rId7"/>
  </p:notesMasterIdLst>
  <p:sldIdLst>
    <p:sldId id="256" r:id="rId5"/>
    <p:sldId id="257" r:id="rId6"/>
  </p:sldIdLst>
  <p:sldSz cx="9144000" cy="6858000" type="screen4x3"/>
  <p:notesSz cx="6858000" cy="9144000"/>
  <p:embeddedFontLst>
    <p:embeddedFont>
      <p:font typeface="Proxima Nova" panose="020B0604020202020204" charset="0"/>
      <p:regular r:id="rId8"/>
      <p:bold r:id="rId9"/>
      <p:italic r:id="rId10"/>
      <p:boldItalic r:id="rId11"/>
    </p:embeddedFont>
    <p:embeddedFont>
      <p:font typeface="Proxima Nova Semibold" panose="020B0604020202020204" charset="0"/>
      <p:regular r:id="rId12"/>
      <p:bold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b8fe7bfa68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g3b8fe7bfa6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 Title White">
  <p:cSld name="1 Title Whit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540000" y="540000"/>
            <a:ext cx="6858000" cy="1733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Proxima Nov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540000" y="2491085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769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None/>
              <a:defRPr sz="2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>
              <a:lnSpc>
                <a:spcPct val="106666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sz="1500"/>
            </a:lvl2pPr>
            <a:lvl3pPr lvl="2" algn="ctr">
              <a:lnSpc>
                <a:spcPct val="118518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350"/>
              <a:buNone/>
              <a:defRPr sz="1350"/>
            </a:lvl3pPr>
            <a:lvl4pPr lvl="3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4pPr>
            <a:lvl5pPr lvl="4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24189" y="5721856"/>
            <a:ext cx="2161036" cy="77419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Google Shape;18;p2"/>
          <p:cNvCxnSpPr/>
          <p:nvPr/>
        </p:nvCxnSpPr>
        <p:spPr>
          <a:xfrm>
            <a:off x="358775" y="5435125"/>
            <a:ext cx="842645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 Content">
  <p:cSld name="8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360000" y="244586"/>
            <a:ext cx="8423100" cy="164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359999" y="2826000"/>
            <a:ext cx="8425200" cy="34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8888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228600" algn="l">
              <a:lnSpc>
                <a:spcPct val="114285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/>
            </a:lvl2pPr>
            <a:lvl3pPr marL="1371600" lvl="2" indent="-342900" algn="l">
              <a:lnSpc>
                <a:spcPct val="88888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88888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88888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96800" y="6390196"/>
            <a:ext cx="1779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2"/>
          </p:nvPr>
        </p:nvSpPr>
        <p:spPr>
          <a:xfrm>
            <a:off x="360000" y="2138400"/>
            <a:ext cx="8425200" cy="486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2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>
              <a:spcBef>
                <a:spcPts val="850"/>
              </a:spcBef>
              <a:spcAft>
                <a:spcPts val="0"/>
              </a:spcAft>
              <a:buNone/>
              <a:defRPr sz="2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>
              <a:spcBef>
                <a:spcPts val="850"/>
              </a:spcBef>
              <a:spcAft>
                <a:spcPts val="0"/>
              </a:spcAft>
              <a:buNone/>
              <a:defRPr sz="2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>
              <a:spcBef>
                <a:spcPts val="850"/>
              </a:spcBef>
              <a:spcAft>
                <a:spcPts val="0"/>
              </a:spcAft>
              <a:buNone/>
              <a:defRPr sz="2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>
              <a:spcBef>
                <a:spcPts val="850"/>
              </a:spcBef>
              <a:spcAft>
                <a:spcPts val="0"/>
              </a:spcAft>
              <a:buNone/>
              <a:defRPr sz="2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>
              <a:spcBef>
                <a:spcPts val="850"/>
              </a:spcBef>
              <a:spcAft>
                <a:spcPts val="0"/>
              </a:spcAft>
              <a:buNone/>
              <a:defRPr sz="2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>
              <a:spcBef>
                <a:spcPts val="850"/>
              </a:spcBef>
              <a:spcAft>
                <a:spcPts val="0"/>
              </a:spcAft>
              <a:buNone/>
              <a:defRPr sz="2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>
              <a:spcBef>
                <a:spcPts val="850"/>
              </a:spcBef>
              <a:spcAft>
                <a:spcPts val="0"/>
              </a:spcAft>
              <a:buNone/>
              <a:defRPr sz="2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>
              <a:spcBef>
                <a:spcPts val="850"/>
              </a:spcBef>
              <a:spcAft>
                <a:spcPts val="850"/>
              </a:spcAft>
              <a:buNone/>
              <a:defRPr sz="26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 Title Red">
  <p:cSld name="2 Title Red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358775" y="360363"/>
            <a:ext cx="8426450" cy="507475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26" name="Google Shape;26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24189" y="5721856"/>
            <a:ext cx="2161036" cy="774194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4"/>
          <p:cNvSpPr txBox="1">
            <a:spLocks noGrp="1"/>
          </p:cNvSpPr>
          <p:nvPr>
            <p:ph type="subTitle" idx="1"/>
          </p:nvPr>
        </p:nvSpPr>
        <p:spPr>
          <a:xfrm>
            <a:off x="540000" y="2491085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76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>
              <a:lnSpc>
                <a:spcPct val="106666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sz="1500"/>
            </a:lvl2pPr>
            <a:lvl3pPr lvl="2" algn="ctr">
              <a:lnSpc>
                <a:spcPct val="118518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350"/>
              <a:buNone/>
              <a:defRPr sz="1350"/>
            </a:lvl3pPr>
            <a:lvl4pPr lvl="3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4pPr>
            <a:lvl5pPr lvl="4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ctrTitle"/>
          </p:nvPr>
        </p:nvSpPr>
        <p:spPr>
          <a:xfrm>
            <a:off x="540000" y="540000"/>
            <a:ext cx="6858000" cy="1733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roxima Nova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3 Title Green">
  <p:cSld name="3 Title Gree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/>
          <p:nvPr/>
        </p:nvSpPr>
        <p:spPr>
          <a:xfrm>
            <a:off x="358800" y="360363"/>
            <a:ext cx="8426400" cy="5074800"/>
          </a:xfrm>
          <a:prstGeom prst="rect">
            <a:avLst/>
          </a:prstGeom>
          <a:solidFill>
            <a:srgbClr val="008D7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31" name="Google Shape;31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24189" y="5721856"/>
            <a:ext cx="2161036" cy="774194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5"/>
          <p:cNvSpPr txBox="1">
            <a:spLocks noGrp="1"/>
          </p:cNvSpPr>
          <p:nvPr>
            <p:ph type="subTitle" idx="1"/>
          </p:nvPr>
        </p:nvSpPr>
        <p:spPr>
          <a:xfrm>
            <a:off x="540000" y="2491085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76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>
              <a:lnSpc>
                <a:spcPct val="106666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sz="1500"/>
            </a:lvl2pPr>
            <a:lvl3pPr lvl="2" algn="ctr">
              <a:lnSpc>
                <a:spcPct val="118518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350"/>
              <a:buNone/>
              <a:defRPr sz="1350"/>
            </a:lvl3pPr>
            <a:lvl4pPr lvl="3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4pPr>
            <a:lvl5pPr lvl="4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ctrTitle"/>
          </p:nvPr>
        </p:nvSpPr>
        <p:spPr>
          <a:xfrm>
            <a:off x="540000" y="540000"/>
            <a:ext cx="6858000" cy="1733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roxima Nova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4 Title Grey">
  <p:cSld name="4 Title Gre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/>
          <p:nvPr/>
        </p:nvSpPr>
        <p:spPr>
          <a:xfrm>
            <a:off x="358775" y="360363"/>
            <a:ext cx="8426450" cy="507475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36" name="Google Shape;3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24189" y="5721856"/>
            <a:ext cx="2161036" cy="774194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6"/>
          <p:cNvSpPr txBox="1">
            <a:spLocks noGrp="1"/>
          </p:cNvSpPr>
          <p:nvPr>
            <p:ph type="subTitle" idx="1"/>
          </p:nvPr>
        </p:nvSpPr>
        <p:spPr>
          <a:xfrm>
            <a:off x="540000" y="2491085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76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>
              <a:lnSpc>
                <a:spcPct val="106666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sz="1500"/>
            </a:lvl2pPr>
            <a:lvl3pPr lvl="2" algn="ctr">
              <a:lnSpc>
                <a:spcPct val="118518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350"/>
              <a:buNone/>
              <a:defRPr sz="1350"/>
            </a:lvl3pPr>
            <a:lvl4pPr lvl="3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4pPr>
            <a:lvl5pPr lvl="4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ctrTitle"/>
          </p:nvPr>
        </p:nvSpPr>
        <p:spPr>
          <a:xfrm>
            <a:off x="540000" y="540000"/>
            <a:ext cx="6858000" cy="1733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roxima Nova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5 Title Red Full">
  <p:cSld name="5 Title Red Full">
    <p:bg>
      <p:bgPr>
        <a:solidFill>
          <a:schemeClr val="dk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subTitle" idx="1"/>
          </p:nvPr>
        </p:nvSpPr>
        <p:spPr>
          <a:xfrm>
            <a:off x="540000" y="2491085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76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>
              <a:lnSpc>
                <a:spcPct val="106666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sz="1500"/>
            </a:lvl2pPr>
            <a:lvl3pPr lvl="2" algn="ctr">
              <a:lnSpc>
                <a:spcPct val="118518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350"/>
              <a:buNone/>
              <a:defRPr sz="1350"/>
            </a:lvl3pPr>
            <a:lvl4pPr lvl="3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4pPr>
            <a:lvl5pPr lvl="4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ctrTitle"/>
          </p:nvPr>
        </p:nvSpPr>
        <p:spPr>
          <a:xfrm>
            <a:off x="540000" y="540000"/>
            <a:ext cx="6858000" cy="1733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roxima Nova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2" name="Google Shape;42;p7"/>
          <p:cNvPicPr preferRelativeResize="0"/>
          <p:nvPr/>
        </p:nvPicPr>
        <p:blipFill rotWithShape="1">
          <a:blip r:embed="rId2">
            <a:alphaModFix/>
          </a:blip>
          <a:srcRect t="89" b="99"/>
          <a:stretch/>
        </p:blipFill>
        <p:spPr>
          <a:xfrm>
            <a:off x="6624189" y="5721856"/>
            <a:ext cx="2161036" cy="7741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6 Title Green Full">
  <p:cSld name="6 Title Green Full">
    <p:bg>
      <p:bgPr>
        <a:solidFill>
          <a:schemeClr val="lt2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subTitle" idx="1"/>
          </p:nvPr>
        </p:nvSpPr>
        <p:spPr>
          <a:xfrm>
            <a:off x="540000" y="2491085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76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>
              <a:lnSpc>
                <a:spcPct val="106666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sz="1500"/>
            </a:lvl2pPr>
            <a:lvl3pPr lvl="2" algn="ctr">
              <a:lnSpc>
                <a:spcPct val="118518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350"/>
              <a:buNone/>
              <a:defRPr sz="1350"/>
            </a:lvl3pPr>
            <a:lvl4pPr lvl="3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4pPr>
            <a:lvl5pPr lvl="4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ctrTitle"/>
          </p:nvPr>
        </p:nvSpPr>
        <p:spPr>
          <a:xfrm>
            <a:off x="540000" y="540000"/>
            <a:ext cx="6858000" cy="1733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roxima Nova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6" name="Google Shape;46;p8"/>
          <p:cNvPicPr preferRelativeResize="0"/>
          <p:nvPr/>
        </p:nvPicPr>
        <p:blipFill rotWithShape="1">
          <a:blip r:embed="rId2">
            <a:alphaModFix/>
          </a:blip>
          <a:srcRect t="89" b="99"/>
          <a:stretch/>
        </p:blipFill>
        <p:spPr>
          <a:xfrm>
            <a:off x="6624189" y="5721856"/>
            <a:ext cx="2161036" cy="7741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7 Title Grey Full">
  <p:cSld name="7 Title Grey Full">
    <p:bg>
      <p:bgPr>
        <a:solidFill>
          <a:schemeClr val="dk1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subTitle" idx="1"/>
          </p:nvPr>
        </p:nvSpPr>
        <p:spPr>
          <a:xfrm>
            <a:off x="540000" y="2491085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76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>
              <a:lnSpc>
                <a:spcPct val="106666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sz="1500"/>
            </a:lvl2pPr>
            <a:lvl3pPr lvl="2" algn="ctr">
              <a:lnSpc>
                <a:spcPct val="118518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350"/>
              <a:buNone/>
              <a:defRPr sz="1350"/>
            </a:lvl3pPr>
            <a:lvl4pPr lvl="3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4pPr>
            <a:lvl5pPr lvl="4" algn="ctr">
              <a:lnSpc>
                <a:spcPct val="133333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ctrTitle"/>
          </p:nvPr>
        </p:nvSpPr>
        <p:spPr>
          <a:xfrm>
            <a:off x="540000" y="540000"/>
            <a:ext cx="6858000" cy="1733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roxima Nova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2">
            <a:alphaModFix/>
          </a:blip>
          <a:srcRect t="89" b="99"/>
          <a:stretch/>
        </p:blipFill>
        <p:spPr>
          <a:xfrm>
            <a:off x="6624189" y="5721856"/>
            <a:ext cx="2161036" cy="7741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62199" y="244586"/>
            <a:ext cx="8423025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Proxima Nova"/>
              <a:buNone/>
              <a:defRPr sz="6000" b="1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359999" y="2826000"/>
            <a:ext cx="8425200" cy="34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17500" algn="l" rtl="0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marR="0" lvl="1" indent="-317500" algn="l" rtl="0">
              <a:lnSpc>
                <a:spcPct val="114285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marR="0" lvl="2" indent="-317500" algn="l" rtl="0">
              <a:lnSpc>
                <a:spcPct val="114285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marR="0" lvl="3" indent="-317500" algn="l" rtl="0">
              <a:lnSpc>
                <a:spcPct val="114285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marR="0" lvl="4" indent="-317500" algn="l" rtl="0">
              <a:lnSpc>
                <a:spcPct val="114285"/>
              </a:lnSpc>
              <a:spcBef>
                <a:spcPts val="8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8596800" y="6390196"/>
            <a:ext cx="1779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" name="Google Shape;13;p1"/>
          <p:cNvSpPr txBox="1"/>
          <p:nvPr/>
        </p:nvSpPr>
        <p:spPr>
          <a:xfrm>
            <a:off x="7729549" y="6390200"/>
            <a:ext cx="7641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i="0" u="none" strike="noStrike" cap="non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rPr>
              <a:t>sutton.gov.uk</a:t>
            </a:r>
            <a:endParaRPr>
              <a:latin typeface="Proxima Nova Semibold"/>
              <a:ea typeface="Proxima Nova Semibold"/>
              <a:cs typeface="Proxima Nova Semibold"/>
              <a:sym typeface="Proxima Nova Semibol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26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227">
          <p15:clr>
            <a:srgbClr val="F26B43"/>
          </p15:clr>
        </p15:guide>
        <p15:guide id="4" orient="horz" pos="409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subTitle" idx="1"/>
          </p:nvPr>
        </p:nvSpPr>
        <p:spPr>
          <a:xfrm>
            <a:off x="540000" y="2491085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76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r>
              <a:rPr lang="en-GB"/>
              <a:t>Charity &amp; Public Sector Partners Meeting</a:t>
            </a:r>
            <a:endParaRPr/>
          </a:p>
          <a:p>
            <a:pPr marL="0" lvl="0" indent="0" algn="l" rtl="0">
              <a:lnSpc>
                <a:spcPct val="1076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endParaRPr/>
          </a:p>
          <a:p>
            <a:pPr marL="0" lvl="0" indent="0" algn="l" rtl="0">
              <a:lnSpc>
                <a:spcPct val="10769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r>
              <a:rPr lang="en-GB"/>
              <a:t>26th January 2025</a:t>
            </a: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ctrTitle"/>
          </p:nvPr>
        </p:nvSpPr>
        <p:spPr>
          <a:xfrm>
            <a:off x="540000" y="540000"/>
            <a:ext cx="6858000" cy="17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666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roxima Nova"/>
              <a:buNone/>
            </a:pPr>
            <a:r>
              <a:rPr lang="en-GB" sz="5100"/>
              <a:t>Commissioning Update</a:t>
            </a:r>
            <a:endParaRPr sz="5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subTitle" idx="1"/>
          </p:nvPr>
        </p:nvSpPr>
        <p:spPr>
          <a:xfrm>
            <a:off x="540000" y="2210850"/>
            <a:ext cx="7835700" cy="30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b="1">
                <a:latin typeface="Arial"/>
                <a:ea typeface="Arial"/>
                <a:cs typeface="Arial"/>
                <a:sym typeface="Arial"/>
              </a:rPr>
              <a:t>Themes arising</a:t>
            </a:r>
            <a:endParaRPr sz="15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Increase capacity for older adults with complex physical needs and high-level dementia needs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Better geographic spread of services throughout the borough.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Increase capacity in borough for individuals with high-level complex needs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Increase availability of services available at evenings and weekends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Better utilise space available within extra-care settings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Consistent processes for referrals, suspensions, cancellations &amp; reviews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Development of a Day Service spot purchase contract and IPA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The development  of a set of day service quality standards to support consistent high quality service delivery.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Further engagement to best support resident &amp; SW understanding of services &amp; choice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Arial"/>
              <a:buChar char="●"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Contact </a:t>
            </a:r>
            <a:r>
              <a:rPr lang="en-GB" sz="1100">
                <a:solidFill>
                  <a:srgbClr val="1155C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anna.douglas-hutchings@sutton.gov.uk</a:t>
            </a:r>
            <a:r>
              <a:rPr lang="en-GB" sz="1500">
                <a:latin typeface="Arial"/>
                <a:ea typeface="Arial"/>
                <a:cs typeface="Arial"/>
                <a:sym typeface="Arial"/>
              </a:rPr>
              <a:t>to join 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latin typeface="Arial"/>
                <a:ea typeface="Arial"/>
                <a:cs typeface="Arial"/>
                <a:sym typeface="Arial"/>
              </a:rPr>
              <a:t>        the day service provider forum</a:t>
            </a:r>
            <a:endParaRPr sz="1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540000" y="85975"/>
            <a:ext cx="6858000" cy="10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666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roxima Nova"/>
              <a:buNone/>
            </a:pPr>
            <a:r>
              <a:rPr lang="en-GB" sz="3900"/>
              <a:t>Day Services - update</a:t>
            </a:r>
            <a:endParaRPr sz="3900"/>
          </a:p>
        </p:txBody>
      </p:sp>
      <p:sp>
        <p:nvSpPr>
          <p:cNvPr id="63" name="Google Shape;63;p11"/>
          <p:cNvSpPr txBox="1">
            <a:spLocks noGrp="1"/>
          </p:cNvSpPr>
          <p:nvPr>
            <p:ph type="ctrTitle"/>
          </p:nvPr>
        </p:nvSpPr>
        <p:spPr>
          <a:xfrm>
            <a:off x="540000" y="764075"/>
            <a:ext cx="7835700" cy="10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666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roxima Nova"/>
              <a:buNone/>
            </a:pPr>
            <a:r>
              <a:rPr lang="en-GB" sz="1500"/>
              <a:t>Commissioning strategy development</a:t>
            </a:r>
            <a:endParaRPr sz="1500"/>
          </a:p>
          <a:p>
            <a:pPr marL="457200" lvl="0" indent="-323850" algn="l" rtl="0">
              <a:lnSpc>
                <a:spcPct val="106666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 b="0"/>
              <a:t>Extensive engagement - service users, providers, professionals, carers</a:t>
            </a:r>
            <a:endParaRPr sz="1500" b="0"/>
          </a:p>
          <a:p>
            <a:pPr marL="457200" lvl="0" indent="-323850" algn="l" rtl="0">
              <a:lnSpc>
                <a:spcPct val="106666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 b="0"/>
              <a:t>Better understand the range of services and costs</a:t>
            </a:r>
            <a:endParaRPr sz="1500" b="0"/>
          </a:p>
          <a:p>
            <a:pPr marL="457200" lvl="0" indent="-323850" algn="l" rtl="0">
              <a:lnSpc>
                <a:spcPct val="106666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 b="0"/>
              <a:t>Strengths &amp; challenges of different services and models of delivery</a:t>
            </a:r>
            <a:endParaRPr sz="1500" b="0"/>
          </a:p>
          <a:p>
            <a:pPr marL="457200" lvl="0" indent="-323850" algn="l" rtl="0">
              <a:lnSpc>
                <a:spcPct val="106666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 b="0"/>
              <a:t>Understand what residents and carers would like</a:t>
            </a:r>
            <a:endParaRPr sz="1500" b="0"/>
          </a:p>
          <a:p>
            <a:pPr marL="457200" lvl="0" indent="-323850" algn="l" rtl="0">
              <a:lnSpc>
                <a:spcPct val="106666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 b="0"/>
              <a:t>Final strategy People Committee September 2026</a:t>
            </a:r>
            <a:endParaRPr sz="1500" b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utton">
  <a:themeElements>
    <a:clrScheme name="Sutton">
      <a:dk1>
        <a:srgbClr val="757474"/>
      </a:dk1>
      <a:lt1>
        <a:srgbClr val="FFFFFF"/>
      </a:lt1>
      <a:dk2>
        <a:srgbClr val="CF1643"/>
      </a:dk2>
      <a:lt2>
        <a:srgbClr val="008D71"/>
      </a:lt2>
      <a:accent1>
        <a:srgbClr val="EC6723"/>
      </a:accent1>
      <a:accent2>
        <a:srgbClr val="84328A"/>
      </a:accent2>
      <a:accent3>
        <a:srgbClr val="3466AF"/>
      </a:accent3>
      <a:accent4>
        <a:srgbClr val="00A3B6"/>
      </a:accent4>
      <a:accent5>
        <a:srgbClr val="40A360"/>
      </a:accent5>
      <a:accent6>
        <a:srgbClr val="F9B34A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d44dff-155e-499d-8074-7f22b316c348" xsi:nil="true"/>
    <lcf76f155ced4ddcb4097134ff3c332f xmlns="7b570aaf-6a3e-44b8-bf64-b96b7d74f7e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10CA003D88FE46BD518AEE982E7D3B" ma:contentTypeVersion="18" ma:contentTypeDescription="Create a new document." ma:contentTypeScope="" ma:versionID="af291fab71a971befc3e7d87c75d16a0">
  <xsd:schema xmlns:xsd="http://www.w3.org/2001/XMLSchema" xmlns:xs="http://www.w3.org/2001/XMLSchema" xmlns:p="http://schemas.microsoft.com/office/2006/metadata/properties" xmlns:ns2="2ed44dff-155e-499d-8074-7f22b316c348" xmlns:ns3="7b570aaf-6a3e-44b8-bf64-b96b7d74f7e2" targetNamespace="http://schemas.microsoft.com/office/2006/metadata/properties" ma:root="true" ma:fieldsID="3e32512b424d89a59cf4bd319b114875" ns2:_="" ns3:_="">
    <xsd:import namespace="2ed44dff-155e-499d-8074-7f22b316c348"/>
    <xsd:import namespace="7b570aaf-6a3e-44b8-bf64-b96b7d74f7e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d44dff-155e-499d-8074-7f22b316c3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dd39d3f-4067-4664-b244-a14201868ee1}" ma:internalName="TaxCatchAll" ma:showField="CatchAllData" ma:web="2ed44dff-155e-499d-8074-7f22b316c3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70aaf-6a3e-44b8-bf64-b96b7d74f7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73bcf72-c5df-4c51-894b-e00a47e2a8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6780A4-9B7F-467F-BC4B-954A3698E915}">
  <ds:schemaRefs>
    <ds:schemaRef ds:uri="http://schemas.microsoft.com/office/2006/metadata/properties"/>
    <ds:schemaRef ds:uri="http://schemas.microsoft.com/office/infopath/2007/PartnerControls"/>
    <ds:schemaRef ds:uri="2ed44dff-155e-499d-8074-7f22b316c348"/>
    <ds:schemaRef ds:uri="7b570aaf-6a3e-44b8-bf64-b96b7d74f7e2"/>
  </ds:schemaRefs>
</ds:datastoreItem>
</file>

<file path=customXml/itemProps2.xml><?xml version="1.0" encoding="utf-8"?>
<ds:datastoreItem xmlns:ds="http://schemas.openxmlformats.org/officeDocument/2006/customXml" ds:itemID="{79962834-2B68-4D01-85BF-A996C3A99B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20B725-1C23-47F6-84C9-0CE2909189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d44dff-155e-499d-8074-7f22b316c348"/>
    <ds:schemaRef ds:uri="7b570aaf-6a3e-44b8-bf64-b96b7d74f7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2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Sutton</vt:lpstr>
      <vt:lpstr>Commissioning Update</vt:lpstr>
      <vt:lpstr>Day Services -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2026-02-24T11:23:56Z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0x0101005C10CA003D88FE46BD518AEE982E7D3B</vt:lpwstr>
  </property>
</Properties>
</file>